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Proxima Nova"/>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ProximaNova-italic.fntdata"/><Relationship Id="rId10" Type="http://schemas.openxmlformats.org/officeDocument/2006/relationships/slide" Target="slides/slide5.xml"/><Relationship Id="rId32" Type="http://schemas.openxmlformats.org/officeDocument/2006/relationships/font" Target="fonts/ProximaNova-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ProximaNova-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f11b1ae3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f11b1ae3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edc6f2d96f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edc6f2d96f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f27308886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f27308886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f278774f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f278774f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f27308886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f27308886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f27308886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f27308886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f27308886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f27308886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edc6f2d96f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edc6f2d96f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edc6f2d96f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edc6f2d96f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edc6f2d96f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edc6f2d96f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edc6f2d96f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edc6f2d96f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f27308886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f27308886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edc6f2d96f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edc6f2d96f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edc6f2d96f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edc6f2d96f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Did we answer our hypothesis?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edc6f2d96f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edc6f2d96f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0"/>
              </a:spcBef>
              <a:spcAft>
                <a:spcPts val="0"/>
              </a:spcAft>
              <a:buClr>
                <a:schemeClr val="dk1"/>
              </a:buClr>
              <a:buSzPts val="1100"/>
              <a:buFont typeface="Arial"/>
              <a:buNone/>
            </a:pPr>
            <a:r>
              <a:rPr lang="en">
                <a:solidFill>
                  <a:srgbClr val="444444"/>
                </a:solidFill>
              </a:rPr>
              <a:t>Coming into this study, the research team acknowledged a personal bias regarding racism in policing in the United States. Police departments across the country have been criticized of racial discrepancies in the prosecution of people of color, leading to disparities in the allocation of resources and intentions of officers. There are many different ways that this bias has been constructed, but overall the research team had an expectation that the dataset would be biased in the racial demographics of perpetrators and victims of shootings in NYC. Given this bias, which the research group identified using visualizations, the research group focused on the time-series analysis of this data rather than the demographic data of potential perpetrators. </a:t>
            </a:r>
            <a:endParaRPr>
              <a:solidFill>
                <a:srgbClr val="444444"/>
              </a:solidFill>
            </a:endParaRPr>
          </a:p>
          <a:p>
            <a:pPr indent="457200" lvl="0" marL="0" rtl="0" algn="l">
              <a:lnSpc>
                <a:spcPct val="115000"/>
              </a:lnSpc>
              <a:spcBef>
                <a:spcPts val="1000"/>
              </a:spcBef>
              <a:spcAft>
                <a:spcPts val="0"/>
              </a:spcAft>
              <a:buClr>
                <a:schemeClr val="dk1"/>
              </a:buClr>
              <a:buSzPts val="1100"/>
              <a:buFont typeface="Arial"/>
              <a:buNone/>
            </a:pPr>
            <a:r>
              <a:rPr lang="en">
                <a:solidFill>
                  <a:srgbClr val="444444"/>
                </a:solidFill>
              </a:rPr>
              <a:t>In addition to the personal bias acknowledged above, there were several aspects of the dataset’s collection, construction, and presentation that must be recognized as potential dataset bias. Firstly, this dataset has been constructed to have each observation represent a different shooting incident, not a criminal, meaning that perpetrators can be recorded multiple times. Thus, analyses regarding the demographics of perpetrators and victims are skewed, and models that predict shooting incidents rather than criminal background. Another bias that might exist in the dataset is the lack of information regarding which shootings are recorded. The research group is curious about the potential recording of accidental shootings, shootings where the perpetrator is a police officer, and shootings where the perpetrator is lawfully self protecting or defending another person. It is difficult to prove the influence of these acknowledged potential biases, however, in future studies, results would be improved if these biases could be accounted for and properly understood. </a:t>
            </a:r>
            <a:endParaRPr>
              <a:solidFill>
                <a:srgbClr val="444444"/>
              </a:solidFill>
            </a:endParaRPr>
          </a:p>
          <a:p>
            <a:pPr indent="0" lvl="0" marL="0" rtl="0" algn="l">
              <a:spcBef>
                <a:spcPts val="100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edc6f2d96f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edc6f2d96f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How could this be improved?</a:t>
            </a:r>
            <a:endParaRPr/>
          </a:p>
          <a:p>
            <a:pPr indent="0" lvl="0" marL="0" rtl="0" algn="l">
              <a:spcBef>
                <a:spcPts val="0"/>
              </a:spcBef>
              <a:spcAft>
                <a:spcPts val="0"/>
              </a:spcAft>
              <a:buClr>
                <a:schemeClr val="dk1"/>
              </a:buClr>
              <a:buSzPts val="1100"/>
              <a:buFont typeface="Arial"/>
              <a:buNone/>
            </a:pPr>
            <a:r>
              <a:rPr lang="en"/>
              <a:t>What policy recommendations could be made? </a:t>
            </a:r>
            <a:endParaRPr/>
          </a:p>
          <a:p>
            <a:pPr indent="0" lvl="0" marL="0" rtl="0" algn="l">
              <a:spcBef>
                <a:spcPts val="0"/>
              </a:spcBef>
              <a:spcAft>
                <a:spcPts val="0"/>
              </a:spcAft>
              <a:buClr>
                <a:schemeClr val="dk1"/>
              </a:buClr>
              <a:buSzPts val="1100"/>
              <a:buFont typeface="Arial"/>
              <a:buNone/>
            </a:pPr>
            <a:r>
              <a:rPr lang="en"/>
              <a:t>In future pandemics, what should we do to monitor crime patterns?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edc6f2d96f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edc6f2d96f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edc6f2d96f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edc6f2d96f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With the most guns per capita by several factors and increasing calls for gun policy reform, the United States’ gun violence issue is significant and worth analyzing. Especially today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Divisive times - socially, electorally, with crime, racism, poverty, everything etc.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Specifically</a:t>
            </a:r>
            <a:r>
              <a:rPr lang="en">
                <a:solidFill>
                  <a:schemeClr val="dk1"/>
                </a:solidFill>
              </a:rPr>
              <a:t> gun violence, Americans are very split</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edc6f2d96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edc6f2d96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Especially in city centers, data </a:t>
            </a:r>
            <a:r>
              <a:rPr lang="en"/>
              <a:t>analysis</a:t>
            </a:r>
            <a:r>
              <a:rPr lang="en"/>
              <a:t> shooting incidents is important. Not only more crime, ut data is better </a:t>
            </a:r>
            <a:endParaRPr/>
          </a:p>
          <a:p>
            <a:pPr indent="0" lvl="0" marL="0" rtl="0" algn="l">
              <a:spcBef>
                <a:spcPts val="0"/>
              </a:spcBef>
              <a:spcAft>
                <a:spcPts val="0"/>
              </a:spcAft>
              <a:buClr>
                <a:schemeClr val="dk1"/>
              </a:buClr>
              <a:buSzPts val="1100"/>
              <a:buFont typeface="Arial"/>
              <a:buNone/>
            </a:pPr>
            <a:r>
              <a:rPr lang="en"/>
              <a:t>NYC, biggest metro, has crime and data. But also interesting due to shifting patterns. </a:t>
            </a:r>
            <a:endParaRPr/>
          </a:p>
          <a:p>
            <a:pPr indent="-298450" lvl="0" marL="457200" rtl="0" algn="l">
              <a:spcBef>
                <a:spcPts val="0"/>
              </a:spcBef>
              <a:spcAft>
                <a:spcPts val="0"/>
              </a:spcAft>
              <a:buSzPts val="1100"/>
              <a:buChar char="-"/>
            </a:pPr>
            <a:r>
              <a:rPr lang="en"/>
              <a:t>Figuring out how these patterns change is very </a:t>
            </a:r>
            <a:r>
              <a:rPr lang="en"/>
              <a:t>interesting</a:t>
            </a:r>
            <a:r>
              <a:rPr lang="en"/>
              <a:t> </a:t>
            </a:r>
            <a:endParaRPr/>
          </a:p>
          <a:p>
            <a:pPr indent="-298450" lvl="0" marL="457200" rtl="0" algn="l">
              <a:spcBef>
                <a:spcPts val="0"/>
              </a:spcBef>
              <a:spcAft>
                <a:spcPts val="0"/>
              </a:spcAft>
              <a:buSzPts val="1100"/>
              <a:buChar char="-"/>
            </a:pPr>
            <a:r>
              <a:rPr lang="en"/>
              <a:t>Politial climates, social </a:t>
            </a:r>
            <a:r>
              <a:rPr lang="en"/>
              <a:t>environments</a:t>
            </a:r>
            <a:r>
              <a:rPr lang="en"/>
              <a:t> etc. </a:t>
            </a:r>
            <a:endParaRPr/>
          </a:p>
          <a:p>
            <a:pPr indent="0" lvl="0" marL="0" rtl="0" algn="l">
              <a:spcBef>
                <a:spcPts val="0"/>
              </a:spcBef>
              <a:spcAft>
                <a:spcPts val="0"/>
              </a:spcAft>
              <a:buNone/>
            </a:pPr>
            <a:r>
              <a:rPr lang="en"/>
              <a:t>So many questions about why things are this way, and by using data science, we can anser some of these questions about how crime changes across time</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edc6f2d96f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edc6f2d96f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2020, crazy year! Not only pandemic (lockdown, jobs, death, sickness, stimulus), but social unrest and political election -- </a:t>
            </a:r>
            <a:endParaRPr/>
          </a:p>
          <a:p>
            <a:pPr indent="-298450" lvl="0" marL="457200" rtl="0" algn="l">
              <a:spcBef>
                <a:spcPts val="0"/>
              </a:spcBef>
              <a:spcAft>
                <a:spcPts val="0"/>
              </a:spcAft>
              <a:buSzPts val="1100"/>
              <a:buChar char="-"/>
            </a:pPr>
            <a:r>
              <a:rPr lang="en"/>
              <a:t>Brought up a lot of questions + expectations about how crime would change this year, nationwide and globally </a:t>
            </a:r>
            <a:endParaRPr/>
          </a:p>
          <a:p>
            <a:pPr indent="0" lvl="0" marL="0" rtl="0" algn="l">
              <a:spcBef>
                <a:spcPts val="0"/>
              </a:spcBef>
              <a:spcAft>
                <a:spcPts val="0"/>
              </a:spcAft>
              <a:buClr>
                <a:schemeClr val="dk1"/>
              </a:buClr>
              <a:buSzPts val="1100"/>
              <a:buFont typeface="Arial"/>
              <a:buNone/>
            </a:pPr>
            <a:r>
              <a:rPr lang="en"/>
              <a:t>This intrigued the research team, as we began to have intuition about how crime would alter. </a:t>
            </a:r>
            <a:endParaRPr/>
          </a:p>
          <a:p>
            <a:pPr indent="0" lvl="0" marL="0" rtl="0" algn="l">
              <a:spcBef>
                <a:spcPts val="0"/>
              </a:spcBef>
              <a:spcAft>
                <a:spcPts val="0"/>
              </a:spcAft>
              <a:buClr>
                <a:schemeClr val="dk1"/>
              </a:buClr>
              <a:buSzPts val="1100"/>
              <a:buFont typeface="Arial"/>
              <a:buNone/>
            </a:pPr>
            <a:r>
              <a:rPr lang="en"/>
              <a:t>But without completing a proper data analysis, it would be hard to know. We were invested in knowing in which ways crime has altered, which lead to the formation of our question of interest: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ee0a51444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ee0a51444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edc6f2d96f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edc6f2d96f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Dataset - how was it obtained? What is it called? How is it structured </a:t>
            </a:r>
            <a:endParaRPr/>
          </a:p>
          <a:p>
            <a:pPr indent="0" lvl="0" marL="0" rtl="0" algn="l">
              <a:spcBef>
                <a:spcPts val="0"/>
              </a:spcBef>
              <a:spcAft>
                <a:spcPts val="0"/>
              </a:spcAft>
              <a:buClr>
                <a:schemeClr val="dk1"/>
              </a:buClr>
              <a:buSzPts val="1100"/>
              <a:buFont typeface="Arial"/>
              <a:buNone/>
            </a:pPr>
            <a:r>
              <a:rPr lang="en"/>
              <a:t>Variables of interest - give a couple </a:t>
            </a:r>
            <a:endParaRPr/>
          </a:p>
          <a:p>
            <a:pPr indent="0" lvl="0" marL="0" rtl="0" algn="l">
              <a:spcBef>
                <a:spcPts val="0"/>
              </a:spcBef>
              <a:spcAft>
                <a:spcPts val="0"/>
              </a:spcAft>
              <a:buClr>
                <a:schemeClr val="dk1"/>
              </a:buClr>
              <a:buSzPts val="1100"/>
              <a:buFont typeface="Arial"/>
              <a:buNone/>
            </a:pPr>
            <a:r>
              <a:rPr lang="en"/>
              <a:t>Method (steps)  - initially explore data, build basic vizs, identify interesting patterns + visualize, model, gather findings, report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edc6f2d96f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edc6f2d96f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edc6f2d96f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edc6f2d96f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Exploring Shooting Incidents in New York City</a:t>
            </a:r>
            <a:endParaRPr/>
          </a:p>
        </p:txBody>
      </p:sp>
      <p:sp>
        <p:nvSpPr>
          <p:cNvPr id="60" name="Google Shape;60;p13"/>
          <p:cNvSpPr txBox="1"/>
          <p:nvPr>
            <p:ph idx="1" type="subTitle"/>
          </p:nvPr>
        </p:nvSpPr>
        <p:spPr>
          <a:xfrm>
            <a:off x="510450" y="3182331"/>
            <a:ext cx="8123100" cy="943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DTSC 5301 Sociology Group</a:t>
            </a:r>
            <a:endParaRPr sz="1600"/>
          </a:p>
          <a:p>
            <a:pPr indent="0" lvl="0" marL="0" rtl="0" algn="l">
              <a:spcBef>
                <a:spcPts val="0"/>
              </a:spcBef>
              <a:spcAft>
                <a:spcPts val="0"/>
              </a:spcAft>
              <a:buNone/>
            </a:pPr>
            <a:r>
              <a:rPr lang="en" sz="1600"/>
              <a:t>Karan Juneja, Andrew Edds, Darsh Shah, </a:t>
            </a:r>
            <a:r>
              <a:rPr lang="en" sz="1600"/>
              <a:t>Vishwam Thakkar, &amp;</a:t>
            </a:r>
            <a:r>
              <a:rPr lang="en" sz="1600"/>
              <a:t> Rajas Umalkarm</a:t>
            </a:r>
            <a:endParaRPr sz="1600"/>
          </a:p>
          <a:p>
            <a:pPr indent="0" lvl="0" marL="0" rtl="0" algn="l">
              <a:spcBef>
                <a:spcPts val="0"/>
              </a:spcBef>
              <a:spcAft>
                <a:spcPts val="0"/>
              </a:spcAft>
              <a:buNone/>
            </a:pPr>
            <a:r>
              <a:rPr lang="en" sz="1600"/>
              <a:t>September 23rd, 2021</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Homicides across Years</a:t>
            </a:r>
            <a:endParaRPr/>
          </a:p>
        </p:txBody>
      </p:sp>
      <p:sp>
        <p:nvSpPr>
          <p:cNvPr id="116" name="Google Shape;116;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Similar trend to # of shootings.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Massive spike in 2020.</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Increase by 45% from 2019.</a:t>
            </a:r>
            <a:endParaRPr/>
          </a:p>
        </p:txBody>
      </p:sp>
      <p:pic>
        <p:nvPicPr>
          <p:cNvPr id="117" name="Google Shape;117;p22"/>
          <p:cNvPicPr preferRelativeResize="0"/>
          <p:nvPr/>
        </p:nvPicPr>
        <p:blipFill>
          <a:blip r:embed="rId3">
            <a:alphaModFix/>
          </a:blip>
          <a:stretch>
            <a:fillRect/>
          </a:stretch>
        </p:blipFill>
        <p:spPr>
          <a:xfrm>
            <a:off x="3855275" y="1017725"/>
            <a:ext cx="5288724" cy="3712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Shooting trends in 2020</a:t>
            </a:r>
            <a:endParaRPr/>
          </a:p>
        </p:txBody>
      </p:sp>
      <p:sp>
        <p:nvSpPr>
          <p:cNvPr id="123" name="Google Shape;123;p23"/>
          <p:cNvSpPr txBox="1"/>
          <p:nvPr>
            <p:ph idx="1" type="body"/>
          </p:nvPr>
        </p:nvSpPr>
        <p:spPr>
          <a:xfrm>
            <a:off x="311700" y="1152475"/>
            <a:ext cx="3778800" cy="34164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Char char="●"/>
            </a:pPr>
            <a:r>
              <a:rPr lang="en"/>
              <a:t>March, 2020 - COVID-19 outbreak in NYC</a:t>
            </a:r>
            <a:endParaRPr/>
          </a:p>
          <a:p>
            <a:pPr indent="0" lvl="0" marL="457200" rtl="0" algn="l">
              <a:spcBef>
                <a:spcPts val="1200"/>
              </a:spcBef>
              <a:spcAft>
                <a:spcPts val="0"/>
              </a:spcAft>
              <a:buNone/>
            </a:pPr>
            <a:r>
              <a:t/>
            </a:r>
            <a:endParaRPr/>
          </a:p>
          <a:p>
            <a:pPr indent="-325755" lvl="0" marL="457200" rtl="0" algn="l">
              <a:spcBef>
                <a:spcPts val="1200"/>
              </a:spcBef>
              <a:spcAft>
                <a:spcPts val="0"/>
              </a:spcAft>
              <a:buSzPct val="100000"/>
              <a:buChar char="●"/>
            </a:pPr>
            <a:r>
              <a:rPr lang="en"/>
              <a:t>April 6, 2020</a:t>
            </a:r>
            <a:r>
              <a:rPr lang="en"/>
              <a:t>. - Stay at home orders extended.</a:t>
            </a:r>
            <a:endParaRPr/>
          </a:p>
          <a:p>
            <a:pPr indent="0" lvl="0" marL="0" rtl="0" algn="l">
              <a:spcBef>
                <a:spcPts val="1200"/>
              </a:spcBef>
              <a:spcAft>
                <a:spcPts val="0"/>
              </a:spcAft>
              <a:buNone/>
            </a:pPr>
            <a:r>
              <a:t/>
            </a:r>
            <a:endParaRPr/>
          </a:p>
          <a:p>
            <a:pPr indent="-325755" lvl="0" marL="457200" rtl="0" algn="l">
              <a:spcBef>
                <a:spcPts val="1200"/>
              </a:spcBef>
              <a:spcAft>
                <a:spcPts val="0"/>
              </a:spcAft>
              <a:buSzPct val="100000"/>
              <a:buChar char="●"/>
            </a:pPr>
            <a:r>
              <a:rPr lang="en"/>
              <a:t>May 28, 2020 - George </a:t>
            </a:r>
            <a:r>
              <a:rPr lang="en"/>
              <a:t>Floyd</a:t>
            </a:r>
            <a:r>
              <a:rPr lang="en"/>
              <a:t> protests start in NYC</a:t>
            </a:r>
            <a:endParaRPr/>
          </a:p>
          <a:p>
            <a:pPr indent="0" lvl="0" marL="0" rtl="0" algn="l">
              <a:spcBef>
                <a:spcPts val="1200"/>
              </a:spcBef>
              <a:spcAft>
                <a:spcPts val="0"/>
              </a:spcAft>
              <a:buNone/>
            </a:pPr>
            <a:r>
              <a:t/>
            </a:r>
            <a:endParaRPr/>
          </a:p>
          <a:p>
            <a:pPr indent="-325755" lvl="0" marL="457200" rtl="0" algn="l">
              <a:spcBef>
                <a:spcPts val="1200"/>
              </a:spcBef>
              <a:spcAft>
                <a:spcPts val="0"/>
              </a:spcAft>
              <a:buSzPct val="100000"/>
              <a:buChar char="●"/>
            </a:pPr>
            <a:r>
              <a:rPr lang="en"/>
              <a:t>Nov 3, 2020 - Presidential elections</a:t>
            </a:r>
            <a:endParaRPr/>
          </a:p>
        </p:txBody>
      </p:sp>
      <p:pic>
        <p:nvPicPr>
          <p:cNvPr id="124" name="Google Shape;124;p23"/>
          <p:cNvPicPr preferRelativeResize="0"/>
          <p:nvPr/>
        </p:nvPicPr>
        <p:blipFill>
          <a:blip r:embed="rId3">
            <a:alphaModFix/>
          </a:blip>
          <a:stretch>
            <a:fillRect/>
          </a:stretch>
        </p:blipFill>
        <p:spPr>
          <a:xfrm>
            <a:off x="4090350" y="1060100"/>
            <a:ext cx="5053650" cy="38295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Shooting Incidents by Victim and Perpetrator Race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30" name="Google Shape;130;p24"/>
          <p:cNvPicPr preferRelativeResize="0"/>
          <p:nvPr/>
        </p:nvPicPr>
        <p:blipFill>
          <a:blip r:embed="rId3">
            <a:alphaModFix/>
          </a:blip>
          <a:stretch>
            <a:fillRect/>
          </a:stretch>
        </p:blipFill>
        <p:spPr>
          <a:xfrm>
            <a:off x="1607437" y="1272400"/>
            <a:ext cx="5929125" cy="3474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Interesting Analysis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Fatal vs Non-Fatal Shootings</a:t>
            </a:r>
            <a:endParaRPr/>
          </a:p>
        </p:txBody>
      </p:sp>
      <p:pic>
        <p:nvPicPr>
          <p:cNvPr id="141" name="Google Shape;141;p26"/>
          <p:cNvPicPr preferRelativeResize="0"/>
          <p:nvPr/>
        </p:nvPicPr>
        <p:blipFill>
          <a:blip r:embed="rId3">
            <a:alphaModFix/>
          </a:blip>
          <a:stretch>
            <a:fillRect/>
          </a:stretch>
        </p:blipFill>
        <p:spPr>
          <a:xfrm>
            <a:off x="3292506" y="1017725"/>
            <a:ext cx="5507719" cy="3965025"/>
          </a:xfrm>
          <a:prstGeom prst="rect">
            <a:avLst/>
          </a:prstGeom>
          <a:noFill/>
          <a:ln>
            <a:noFill/>
          </a:ln>
        </p:spPr>
      </p:pic>
      <p:sp>
        <p:nvSpPr>
          <p:cNvPr id="142" name="Google Shape;14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Non Fatal vs Fatal Shootings</a:t>
            </a:r>
            <a:endParaRPr/>
          </a:p>
          <a:p>
            <a:pPr indent="0" lvl="0" marL="0" rtl="0" algn="l">
              <a:spcBef>
                <a:spcPts val="1200"/>
              </a:spcBef>
              <a:spcAft>
                <a:spcPts val="0"/>
              </a:spcAft>
              <a:buNone/>
            </a:pPr>
            <a:r>
              <a:rPr lang="en"/>
              <a:t>Fatal - 19%</a:t>
            </a:r>
            <a:endParaRPr/>
          </a:p>
          <a:p>
            <a:pPr indent="0" lvl="0" marL="0" rtl="0" algn="l">
              <a:spcBef>
                <a:spcPts val="1200"/>
              </a:spcBef>
              <a:spcAft>
                <a:spcPts val="1200"/>
              </a:spcAft>
              <a:buNone/>
            </a:pPr>
            <a:r>
              <a:rPr lang="en"/>
              <a:t>Non Fatal - 81%</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Shooting Incidents by Victim and Perpetrator Age Group</a:t>
            </a:r>
            <a:endParaRPr/>
          </a:p>
          <a:p>
            <a:pPr indent="0" lvl="0" marL="0" rtl="0" algn="l">
              <a:spcBef>
                <a:spcPts val="0"/>
              </a:spcBef>
              <a:spcAft>
                <a:spcPts val="0"/>
              </a:spcAft>
              <a:buNone/>
            </a:pPr>
            <a:r>
              <a:t/>
            </a:r>
            <a:endParaRPr/>
          </a:p>
        </p:txBody>
      </p:sp>
      <p:pic>
        <p:nvPicPr>
          <p:cNvPr id="148" name="Google Shape;148;p27"/>
          <p:cNvPicPr preferRelativeResize="0"/>
          <p:nvPr/>
        </p:nvPicPr>
        <p:blipFill>
          <a:blip r:embed="rId3">
            <a:alphaModFix/>
          </a:blip>
          <a:stretch>
            <a:fillRect/>
          </a:stretch>
        </p:blipFill>
        <p:spPr>
          <a:xfrm>
            <a:off x="60275" y="1033000"/>
            <a:ext cx="4299650" cy="3958100"/>
          </a:xfrm>
          <a:prstGeom prst="rect">
            <a:avLst/>
          </a:prstGeom>
          <a:noFill/>
          <a:ln>
            <a:noFill/>
          </a:ln>
        </p:spPr>
      </p:pic>
      <p:pic>
        <p:nvPicPr>
          <p:cNvPr id="149" name="Google Shape;149;p27"/>
          <p:cNvPicPr preferRelativeResize="0"/>
          <p:nvPr/>
        </p:nvPicPr>
        <p:blipFill>
          <a:blip r:embed="rId4">
            <a:alphaModFix/>
          </a:blip>
          <a:stretch>
            <a:fillRect/>
          </a:stretch>
        </p:blipFill>
        <p:spPr>
          <a:xfrm>
            <a:off x="4440275" y="964400"/>
            <a:ext cx="4551325" cy="39580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Shooting Incidents by Victim and Perpetrator Gender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55" name="Google Shape;155;p28"/>
          <p:cNvPicPr preferRelativeResize="0"/>
          <p:nvPr/>
        </p:nvPicPr>
        <p:blipFill>
          <a:blip r:embed="rId3">
            <a:alphaModFix/>
          </a:blip>
          <a:stretch>
            <a:fillRect/>
          </a:stretch>
        </p:blipFill>
        <p:spPr>
          <a:xfrm>
            <a:off x="80375" y="1125150"/>
            <a:ext cx="4400101" cy="3827475"/>
          </a:xfrm>
          <a:prstGeom prst="rect">
            <a:avLst/>
          </a:prstGeom>
          <a:noFill/>
          <a:ln>
            <a:noFill/>
          </a:ln>
        </p:spPr>
      </p:pic>
      <p:pic>
        <p:nvPicPr>
          <p:cNvPr id="156" name="Google Shape;156;p28"/>
          <p:cNvPicPr preferRelativeResize="0"/>
          <p:nvPr/>
        </p:nvPicPr>
        <p:blipFill>
          <a:blip r:embed="rId4">
            <a:alphaModFix/>
          </a:blip>
          <a:stretch>
            <a:fillRect/>
          </a:stretch>
        </p:blipFill>
        <p:spPr>
          <a:xfrm>
            <a:off x="4621125" y="1183975"/>
            <a:ext cx="4400100" cy="37098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9"/>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Model</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Construction</a:t>
            </a:r>
            <a:endParaRPr/>
          </a:p>
        </p:txBody>
      </p:sp>
      <p:sp>
        <p:nvSpPr>
          <p:cNvPr id="167" name="Google Shape;167;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Char char="●"/>
            </a:pPr>
            <a:r>
              <a:rPr lang="en"/>
              <a:t>Created a variable called shootings per day.</a:t>
            </a:r>
            <a:endParaRPr/>
          </a:p>
          <a:p>
            <a:pPr indent="-342900" lvl="0" marL="457200" rtl="0" algn="l">
              <a:spcBef>
                <a:spcPts val="0"/>
              </a:spcBef>
              <a:spcAft>
                <a:spcPts val="0"/>
              </a:spcAft>
              <a:buSzPts val="1800"/>
              <a:buChar char="●"/>
            </a:pPr>
            <a:r>
              <a:rPr lang="en"/>
              <a:t>Encoded the variables to integer with dtype as chr.</a:t>
            </a:r>
            <a:endParaRPr/>
          </a:p>
          <a:p>
            <a:pPr indent="-342900" lvl="0" marL="457200" rtl="0" algn="l">
              <a:spcBef>
                <a:spcPts val="0"/>
              </a:spcBef>
              <a:spcAft>
                <a:spcPts val="0"/>
              </a:spcAft>
              <a:buSzPts val="1800"/>
              <a:buChar char="●"/>
            </a:pPr>
            <a:r>
              <a:rPr lang="en"/>
              <a:t>Target variable is “Shootings” all the other variables were used as predictor.</a:t>
            </a:r>
            <a:endParaRPr/>
          </a:p>
          <a:p>
            <a:pPr indent="-342900" lvl="0" marL="457200" rtl="0" algn="l">
              <a:spcBef>
                <a:spcPts val="0"/>
              </a:spcBef>
              <a:spcAft>
                <a:spcPts val="0"/>
              </a:spcAft>
              <a:buSzPts val="1800"/>
              <a:buChar char="●"/>
            </a:pPr>
            <a:r>
              <a:rPr lang="en"/>
              <a:t>Used GLM to create a model.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Results</a:t>
            </a:r>
            <a:endParaRPr/>
          </a:p>
        </p:txBody>
      </p:sp>
      <p:sp>
        <p:nvSpPr>
          <p:cNvPr id="173" name="Google Shape;173;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Predictions </a:t>
            </a:r>
            <a:endParaRPr/>
          </a:p>
          <a:p>
            <a:pPr indent="0" lvl="0" marL="0" rtl="0" algn="l">
              <a:spcBef>
                <a:spcPts val="1200"/>
              </a:spcBef>
              <a:spcAft>
                <a:spcPts val="1200"/>
              </a:spcAft>
              <a:buNone/>
            </a:pPr>
            <a:r>
              <a:t/>
            </a:r>
            <a:endParaRPr/>
          </a:p>
        </p:txBody>
      </p:sp>
      <p:pic>
        <p:nvPicPr>
          <p:cNvPr id="174" name="Google Shape;174;p31"/>
          <p:cNvPicPr preferRelativeResize="0"/>
          <p:nvPr/>
        </p:nvPicPr>
        <p:blipFill>
          <a:blip r:embed="rId3">
            <a:alphaModFix/>
          </a:blip>
          <a:stretch>
            <a:fillRect/>
          </a:stretch>
        </p:blipFill>
        <p:spPr>
          <a:xfrm>
            <a:off x="3160248" y="691737"/>
            <a:ext cx="5672050" cy="3991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Background</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Improvements</a:t>
            </a:r>
            <a:endParaRPr/>
          </a:p>
        </p:txBody>
      </p:sp>
      <p:sp>
        <p:nvSpPr>
          <p:cNvPr id="180" name="Google Shape;180;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Can use ANOVA , FbProphet to forecast.</a:t>
            </a:r>
            <a:endParaRPr/>
          </a:p>
          <a:p>
            <a:pPr indent="-342900" lvl="0" marL="457200" rtl="0" algn="l">
              <a:spcBef>
                <a:spcPts val="0"/>
              </a:spcBef>
              <a:spcAft>
                <a:spcPts val="0"/>
              </a:spcAft>
              <a:buSzPts val="1800"/>
              <a:buChar char="●"/>
            </a:pPr>
            <a:r>
              <a:rPr lang="en"/>
              <a:t>Decision Trees.</a:t>
            </a:r>
            <a:endParaRPr/>
          </a:p>
          <a:p>
            <a:pPr indent="-342900" lvl="0" marL="457200" rtl="0" algn="l">
              <a:spcBef>
                <a:spcPts val="0"/>
              </a:spcBef>
              <a:spcAft>
                <a:spcPts val="0"/>
              </a:spcAft>
              <a:buSzPts val="1800"/>
              <a:buChar char="●"/>
            </a:pPr>
            <a:r>
              <a:rPr lang="en"/>
              <a:t>Can change the target variable.</a:t>
            </a:r>
            <a:endParaRPr/>
          </a:p>
          <a:p>
            <a:pPr indent="-342900" lvl="0" marL="457200" rtl="0" algn="l">
              <a:spcBef>
                <a:spcPts val="0"/>
              </a:spcBef>
              <a:spcAft>
                <a:spcPts val="0"/>
              </a:spcAft>
              <a:buSzPts val="1800"/>
              <a:buChar char="●"/>
            </a:pPr>
            <a:r>
              <a:rPr lang="en"/>
              <a:t>RNN , LSTMs with more data points.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None/>
            </a:pPr>
            <a:r>
              <a:rPr lang="en" sz="2800"/>
              <a:t>KEY</a:t>
            </a:r>
            <a:r>
              <a:rPr lang="en" sz="1800">
                <a:solidFill>
                  <a:schemeClr val="accent3"/>
                </a:solidFill>
              </a:rPr>
              <a:t> </a:t>
            </a:r>
            <a:r>
              <a:rPr lang="en"/>
              <a:t>TAKEAWAYS</a:t>
            </a:r>
            <a:endParaRPr sz="3800"/>
          </a:p>
        </p:txBody>
      </p:sp>
      <p:sp>
        <p:nvSpPr>
          <p:cNvPr id="191" name="Google Shape;191;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Majority of shooting incidents were from people of black race.</a:t>
            </a:r>
            <a:endParaRPr/>
          </a:p>
          <a:p>
            <a:pPr indent="-342900" lvl="0" marL="457200" rtl="0" algn="l">
              <a:spcBef>
                <a:spcPts val="0"/>
              </a:spcBef>
              <a:spcAft>
                <a:spcPts val="0"/>
              </a:spcAft>
              <a:buSzPts val="1800"/>
              <a:buChar char="●"/>
            </a:pPr>
            <a:r>
              <a:rPr lang="en"/>
              <a:t>Most of the shooters were Male.</a:t>
            </a:r>
            <a:endParaRPr/>
          </a:p>
          <a:p>
            <a:pPr indent="-342900" lvl="0" marL="457200" rtl="0" algn="l">
              <a:spcBef>
                <a:spcPts val="0"/>
              </a:spcBef>
              <a:spcAft>
                <a:spcPts val="0"/>
              </a:spcAft>
              <a:buSzPts val="1800"/>
              <a:buChar char="●"/>
            </a:pPr>
            <a:r>
              <a:rPr lang="en"/>
              <a:t>18-24 age group committed the most shootings.</a:t>
            </a:r>
            <a:endParaRPr/>
          </a:p>
          <a:p>
            <a:pPr indent="-342900" lvl="0" marL="457200" rtl="0" algn="l">
              <a:spcBef>
                <a:spcPts val="0"/>
              </a:spcBef>
              <a:spcAft>
                <a:spcPts val="0"/>
              </a:spcAft>
              <a:buSzPts val="1800"/>
              <a:buChar char="●"/>
            </a:pPr>
            <a:r>
              <a:rPr lang="en"/>
              <a:t>Brooklyn was the area with the lion’s share of shootings.</a:t>
            </a:r>
            <a:endParaRPr/>
          </a:p>
          <a:p>
            <a:pPr indent="-342900" lvl="0" marL="457200" rtl="0" algn="l">
              <a:spcBef>
                <a:spcPts val="0"/>
              </a:spcBef>
              <a:spcAft>
                <a:spcPts val="0"/>
              </a:spcAft>
              <a:buSzPts val="1800"/>
              <a:buChar char="●"/>
            </a:pPr>
            <a:r>
              <a:rPr lang="en"/>
              <a:t>2020 was a year of major crime with more than 2000 shootings incidents.</a:t>
            </a:r>
            <a:endParaRPr/>
          </a:p>
          <a:p>
            <a:pPr indent="-342900" lvl="0" marL="457200" rtl="0" algn="l">
              <a:spcBef>
                <a:spcPts val="0"/>
              </a:spcBef>
              <a:spcAft>
                <a:spcPts val="0"/>
              </a:spcAft>
              <a:buSzPts val="1800"/>
              <a:buChar char="●"/>
            </a:pPr>
            <a:r>
              <a:rPr lang="en"/>
              <a:t>2017-2019 on an average had 900 shootings incidents / year.</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We answered our question of interest: 2020 shooting patterns in New York City differed dramatically from prior years.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Acknowledging Biases in the Dataset and Analysis</a:t>
            </a:r>
            <a:endParaRPr/>
          </a:p>
        </p:txBody>
      </p:sp>
      <p:sp>
        <p:nvSpPr>
          <p:cNvPr id="197" name="Google Shape;197;p35"/>
          <p:cNvSpPr txBox="1"/>
          <p:nvPr>
            <p:ph idx="1" type="body"/>
          </p:nvPr>
        </p:nvSpPr>
        <p:spPr>
          <a:xfrm>
            <a:off x="311700" y="1152475"/>
            <a:ext cx="8520600" cy="376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Personal bias </a:t>
            </a:r>
            <a:endParaRPr/>
          </a:p>
          <a:p>
            <a:pPr indent="-342900" lvl="0" marL="457200" rtl="0" algn="l">
              <a:spcBef>
                <a:spcPts val="1200"/>
              </a:spcBef>
              <a:spcAft>
                <a:spcPts val="0"/>
              </a:spcAft>
              <a:buSzPts val="1800"/>
              <a:buAutoNum type="arabicPeriod"/>
            </a:pPr>
            <a:r>
              <a:rPr lang="en"/>
              <a:t>Racism in Policing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Dataset biases </a:t>
            </a:r>
            <a:endParaRPr/>
          </a:p>
          <a:p>
            <a:pPr indent="-342900" lvl="0" marL="457200" rtl="0" algn="l">
              <a:spcBef>
                <a:spcPts val="1200"/>
              </a:spcBef>
              <a:spcAft>
                <a:spcPts val="0"/>
              </a:spcAft>
              <a:buSzPts val="1800"/>
              <a:buAutoNum type="arabicPeriod"/>
            </a:pPr>
            <a:r>
              <a:rPr lang="en"/>
              <a:t>Data collection: </a:t>
            </a:r>
            <a:br>
              <a:rPr lang="en"/>
            </a:br>
            <a:r>
              <a:rPr lang="en"/>
              <a:t>Which shootings are counted? </a:t>
            </a:r>
            <a:endParaRPr/>
          </a:p>
          <a:p>
            <a:pPr indent="-342900" lvl="0" marL="457200" rtl="0" algn="l">
              <a:spcBef>
                <a:spcPts val="0"/>
              </a:spcBef>
              <a:spcAft>
                <a:spcPts val="0"/>
              </a:spcAft>
              <a:buSzPts val="1800"/>
              <a:buAutoNum type="arabicPeriod"/>
            </a:pPr>
            <a:r>
              <a:rPr lang="en"/>
              <a:t>Data construction:</a:t>
            </a:r>
            <a:br>
              <a:rPr lang="en"/>
            </a:br>
            <a:r>
              <a:rPr lang="en"/>
              <a:t>Observations are by shooting incident, not by person.</a:t>
            </a:r>
            <a:endParaRPr/>
          </a:p>
        </p:txBody>
      </p:sp>
      <p:pic>
        <p:nvPicPr>
          <p:cNvPr id="198" name="Google Shape;198;p35"/>
          <p:cNvPicPr preferRelativeResize="0"/>
          <p:nvPr/>
        </p:nvPicPr>
        <p:blipFill>
          <a:blip r:embed="rId3">
            <a:alphaModFix/>
          </a:blip>
          <a:stretch>
            <a:fillRect/>
          </a:stretch>
        </p:blipFill>
        <p:spPr>
          <a:xfrm>
            <a:off x="4201775" y="1477400"/>
            <a:ext cx="4566998" cy="257252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Next Steps &amp; Future Research</a:t>
            </a:r>
            <a:endParaRPr/>
          </a:p>
        </p:txBody>
      </p:sp>
      <p:sp>
        <p:nvSpPr>
          <p:cNvPr id="204" name="Google Shape;204;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Limitations of this research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Possible future analyses </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Policy recommendations </a:t>
            </a:r>
            <a:endParaRPr/>
          </a:p>
          <a:p>
            <a:pPr indent="0" lvl="0" marL="0" rtl="0" algn="l">
              <a:spcBef>
                <a:spcPts val="1200"/>
              </a:spcBef>
              <a:spcAft>
                <a:spcPts val="1200"/>
              </a:spcAft>
              <a:buNone/>
            </a:pPr>
            <a:r>
              <a:t/>
            </a:r>
            <a:endParaRPr/>
          </a:p>
        </p:txBody>
      </p:sp>
      <p:pic>
        <p:nvPicPr>
          <p:cNvPr id="205" name="Google Shape;205;p36"/>
          <p:cNvPicPr preferRelativeResize="0"/>
          <p:nvPr/>
        </p:nvPicPr>
        <p:blipFill>
          <a:blip r:embed="rId3">
            <a:alphaModFix/>
          </a:blip>
          <a:stretch>
            <a:fillRect/>
          </a:stretch>
        </p:blipFill>
        <p:spPr>
          <a:xfrm>
            <a:off x="3710188" y="1152475"/>
            <a:ext cx="5122109" cy="34164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7"/>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71" name="Google Shape;71;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Gun violence in America is rampant; time for reform is now</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American society + politics are divisive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Many questions about how to improve gun</a:t>
            </a:r>
            <a:br>
              <a:rPr lang="en"/>
            </a:br>
            <a:r>
              <a:rPr lang="en"/>
              <a:t>s</a:t>
            </a:r>
            <a:r>
              <a:rPr lang="en"/>
              <a:t>afety, and data is the tool to answer them </a:t>
            </a:r>
            <a:endParaRPr/>
          </a:p>
          <a:p>
            <a:pPr indent="0" lvl="0" marL="0" rtl="0" algn="l">
              <a:spcBef>
                <a:spcPts val="1200"/>
              </a:spcBef>
              <a:spcAft>
                <a:spcPts val="1200"/>
              </a:spcAft>
              <a:buNone/>
            </a:pPr>
            <a:r>
              <a:t/>
            </a:r>
            <a:endParaRPr/>
          </a:p>
        </p:txBody>
      </p:sp>
      <p:pic>
        <p:nvPicPr>
          <p:cNvPr id="72" name="Google Shape;72;p15"/>
          <p:cNvPicPr preferRelativeResize="0"/>
          <p:nvPr/>
        </p:nvPicPr>
        <p:blipFill>
          <a:blip r:embed="rId3">
            <a:alphaModFix/>
          </a:blip>
          <a:stretch>
            <a:fillRect/>
          </a:stretch>
        </p:blipFill>
        <p:spPr>
          <a:xfrm>
            <a:off x="5074775" y="1874325"/>
            <a:ext cx="3757524" cy="1972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Shootings in NYC</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City centers: not just hotspots of crime, but data too</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Prevalence</a:t>
            </a:r>
            <a:r>
              <a:rPr lang="en"/>
              <a:t> of shootings in NYC</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With such concentrations of crime, </a:t>
            </a:r>
            <a:br>
              <a:rPr lang="en"/>
            </a:br>
            <a:r>
              <a:rPr lang="en"/>
              <a:t>investigating incidents in NYC is relevant </a:t>
            </a:r>
            <a:br>
              <a:rPr lang="en"/>
            </a:br>
            <a:br>
              <a:rPr lang="en"/>
            </a:br>
            <a:br>
              <a:rPr lang="en"/>
            </a:br>
            <a:r>
              <a:rPr lang="en"/>
              <a:t>Many questions can be asked regarding shooting dynamics, patterns, and changes over time</a:t>
            </a:r>
            <a:endParaRPr/>
          </a:p>
        </p:txBody>
      </p:sp>
      <p:pic>
        <p:nvPicPr>
          <p:cNvPr id="79" name="Google Shape;79;p16"/>
          <p:cNvPicPr preferRelativeResize="0"/>
          <p:nvPr/>
        </p:nvPicPr>
        <p:blipFill>
          <a:blip r:embed="rId3">
            <a:alphaModFix/>
          </a:blip>
          <a:stretch>
            <a:fillRect/>
          </a:stretch>
        </p:blipFill>
        <p:spPr>
          <a:xfrm>
            <a:off x="5527700" y="1636200"/>
            <a:ext cx="3304600" cy="22041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Shootings During 2020 </a:t>
            </a:r>
            <a:endParaRPr/>
          </a:p>
        </p:txBody>
      </p:sp>
      <p:sp>
        <p:nvSpPr>
          <p:cNvPr id="85" name="Google Shape;85;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2020 was a crazy year!</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Understanding crime patterns in these </a:t>
            </a:r>
            <a:br>
              <a:rPr lang="en"/>
            </a:br>
            <a:r>
              <a:rPr lang="en"/>
              <a:t>u</a:t>
            </a:r>
            <a:r>
              <a:rPr lang="en"/>
              <a:t>nprecedented</a:t>
            </a:r>
            <a:r>
              <a:rPr lang="en"/>
              <a:t> times is of high interest</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Nationwide vs. Global </a:t>
            </a:r>
            <a:r>
              <a:rPr lang="en"/>
              <a:t>challenges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Intuition vs. reality</a:t>
            </a:r>
            <a:endParaRPr/>
          </a:p>
        </p:txBody>
      </p:sp>
      <p:pic>
        <p:nvPicPr>
          <p:cNvPr id="86" name="Google Shape;86;p17"/>
          <p:cNvPicPr preferRelativeResize="0"/>
          <p:nvPr/>
        </p:nvPicPr>
        <p:blipFill rotWithShape="1">
          <a:blip r:embed="rId3">
            <a:alphaModFix/>
          </a:blip>
          <a:srcRect b="0" l="0" r="19419" t="0"/>
          <a:stretch/>
        </p:blipFill>
        <p:spPr>
          <a:xfrm>
            <a:off x="5024100" y="1384200"/>
            <a:ext cx="3684250" cy="2375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Team Question of Interest</a:t>
            </a:r>
            <a:endParaRPr/>
          </a:p>
        </p:txBody>
      </p:sp>
      <p:sp>
        <p:nvSpPr>
          <p:cNvPr id="92" name="Google Shape;92;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a:t> </a:t>
            </a:r>
            <a:endParaRPr i="1"/>
          </a:p>
          <a:p>
            <a:pPr indent="0" lvl="0" marL="0" rtl="0" algn="l">
              <a:spcBef>
                <a:spcPts val="1200"/>
              </a:spcBef>
              <a:spcAft>
                <a:spcPts val="0"/>
              </a:spcAft>
              <a:buNone/>
            </a:pPr>
            <a:r>
              <a:t/>
            </a:r>
            <a:endParaRPr i="1"/>
          </a:p>
          <a:p>
            <a:pPr indent="0" lvl="0" marL="0" rtl="0" algn="ctr">
              <a:spcBef>
                <a:spcPts val="1200"/>
              </a:spcBef>
              <a:spcAft>
                <a:spcPts val="0"/>
              </a:spcAft>
              <a:buNone/>
            </a:pPr>
            <a:r>
              <a:rPr i="1" lang="en" sz="2200"/>
              <a:t>Did 2020 shooting patterns in New York City differ dramatically from prior years? </a:t>
            </a:r>
            <a:endParaRPr i="1" sz="22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Dataset and Methods</a:t>
            </a:r>
            <a:endParaRPr/>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acquired from the NYPD Dataset called “NYPD Shooting Incident Data (Historic)”.</a:t>
            </a:r>
            <a:endParaRPr/>
          </a:p>
          <a:p>
            <a:pPr indent="0" lvl="0" marL="0" rtl="0" algn="l">
              <a:spcBef>
                <a:spcPts val="1200"/>
              </a:spcBef>
              <a:spcAft>
                <a:spcPts val="0"/>
              </a:spcAft>
              <a:buNone/>
            </a:pPr>
            <a:r>
              <a:rPr lang="en"/>
              <a:t>Variables of Interest:</a:t>
            </a:r>
            <a:endParaRPr/>
          </a:p>
          <a:p>
            <a:pPr indent="-342900" lvl="0" marL="457200" rtl="0" algn="l">
              <a:spcBef>
                <a:spcPts val="1200"/>
              </a:spcBef>
              <a:spcAft>
                <a:spcPts val="0"/>
              </a:spcAft>
              <a:buSzPts val="1800"/>
              <a:buChar char="●"/>
            </a:pPr>
            <a:r>
              <a:rPr lang="en"/>
              <a:t>BORO</a:t>
            </a:r>
            <a:endParaRPr/>
          </a:p>
          <a:p>
            <a:pPr indent="-342900" lvl="0" marL="457200" rtl="0" algn="l">
              <a:spcBef>
                <a:spcPts val="0"/>
              </a:spcBef>
              <a:spcAft>
                <a:spcPts val="0"/>
              </a:spcAft>
              <a:buSzPts val="1800"/>
              <a:buChar char="●"/>
            </a:pPr>
            <a:r>
              <a:rPr lang="en"/>
              <a:t>Statistical_Murder_Flag</a:t>
            </a:r>
            <a:endParaRPr/>
          </a:p>
          <a:p>
            <a:pPr indent="-342900" lvl="0" marL="457200" rtl="0" algn="l">
              <a:spcBef>
                <a:spcPts val="0"/>
              </a:spcBef>
              <a:spcAft>
                <a:spcPts val="0"/>
              </a:spcAft>
              <a:buSzPts val="1800"/>
              <a:buChar char="●"/>
            </a:pPr>
            <a:r>
              <a:rPr lang="en"/>
              <a:t>Perp_Age_Group</a:t>
            </a:r>
            <a:endParaRPr/>
          </a:p>
          <a:p>
            <a:pPr indent="-342900" lvl="0" marL="457200" rtl="0" algn="l">
              <a:spcBef>
                <a:spcPts val="0"/>
              </a:spcBef>
              <a:spcAft>
                <a:spcPts val="0"/>
              </a:spcAft>
              <a:buSzPts val="1800"/>
              <a:buChar char="●"/>
            </a:pPr>
            <a:r>
              <a:rPr lang="en"/>
              <a:t>Vic_Age_Group</a:t>
            </a:r>
            <a:endParaRPr/>
          </a:p>
          <a:p>
            <a:pPr indent="-342900" lvl="0" marL="457200" rtl="0" algn="l">
              <a:spcBef>
                <a:spcPts val="0"/>
              </a:spcBef>
              <a:spcAft>
                <a:spcPts val="0"/>
              </a:spcAft>
              <a:buSzPts val="1800"/>
              <a:buChar char="●"/>
            </a:pPr>
            <a:r>
              <a:rPr lang="en"/>
              <a:t>Perp_Race, Vic_Race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Visualizations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Shootings in NYC across the Years</a:t>
            </a:r>
            <a:endParaRPr/>
          </a:p>
        </p:txBody>
      </p:sp>
      <p:sp>
        <p:nvSpPr>
          <p:cNvPr id="109" name="Google Shape;109;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Overall a decline in Shootings.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Massive spike in 2020.</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Increase by 97% from 2019.</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10" name="Google Shape;110;p21"/>
          <p:cNvPicPr preferRelativeResize="0"/>
          <p:nvPr/>
        </p:nvPicPr>
        <p:blipFill>
          <a:blip r:embed="rId3">
            <a:alphaModFix/>
          </a:blip>
          <a:stretch>
            <a:fillRect/>
          </a:stretch>
        </p:blipFill>
        <p:spPr>
          <a:xfrm>
            <a:off x="3881600" y="1017725"/>
            <a:ext cx="4950710" cy="3511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